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8" r:id="rId2"/>
    <p:sldId id="260" r:id="rId3"/>
    <p:sldId id="259" r:id="rId4"/>
    <p:sldId id="261" r:id="rId5"/>
    <p:sldId id="262" r:id="rId6"/>
    <p:sldId id="263" r:id="rId7"/>
    <p:sldId id="264" r:id="rId8"/>
    <p:sldId id="276" r:id="rId9"/>
    <p:sldId id="270" r:id="rId10"/>
    <p:sldId id="269" r:id="rId11"/>
    <p:sldId id="271" r:id="rId12"/>
    <p:sldId id="272" r:id="rId13"/>
    <p:sldId id="275" r:id="rId14"/>
    <p:sldId id="274" r:id="rId15"/>
    <p:sldId id="268" r:id="rId16"/>
    <p:sldId id="278" r:id="rId17"/>
    <p:sldId id="279" r:id="rId18"/>
    <p:sldId id="280" r:id="rId19"/>
    <p:sldId id="281" r:id="rId20"/>
    <p:sldId id="282" r:id="rId21"/>
    <p:sldId id="283" r:id="rId22"/>
    <p:sldId id="286" r:id="rId23"/>
    <p:sldId id="285" r:id="rId24"/>
    <p:sldId id="287"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9" autoAdjust="0"/>
    <p:restoredTop sz="94660"/>
  </p:normalViewPr>
  <p:slideViewPr>
    <p:cSldViewPr snapToGrid="0">
      <p:cViewPr varScale="1">
        <p:scale>
          <a:sx n="119" d="100"/>
          <a:sy n="119" d="100"/>
        </p:scale>
        <p:origin x="232" y="28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75987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Etymology</a:t>
            </a:r>
          </a:p>
          <a:p>
            <a:pPr marL="171450" indent="-171450">
              <a:buFont typeface="Arial" panose="020B0604020202020204" pitchFamily="34" charset="0"/>
              <a:buChar char="•"/>
            </a:pPr>
            <a:r>
              <a:rPr lang="en-US" dirty="0"/>
              <a:t>19th century</a:t>
            </a:r>
          </a:p>
          <a:p>
            <a:pPr marL="171450" indent="-171450">
              <a:buFont typeface="Arial" panose="020B0604020202020204" pitchFamily="34" charset="0"/>
              <a:buChar char="•"/>
            </a:pPr>
            <a:r>
              <a:rPr lang="en-US" dirty="0"/>
              <a:t>20th century</a:t>
            </a:r>
          </a:p>
          <a:p>
            <a:pPr marL="171450" indent="-171450">
              <a:buFont typeface="Arial" panose="020B0604020202020204" pitchFamily="34" charset="0"/>
              <a:buChar char="•"/>
            </a:pPr>
            <a:r>
              <a:rPr lang="en-US" dirty="0"/>
              <a:t>21st century</a:t>
            </a:r>
          </a:p>
        </p:txBody>
      </p:sp>
      <p:sp>
        <p:nvSpPr>
          <p:cNvPr id="4" name="Slide Number Placeholder 3"/>
          <p:cNvSpPr>
            <a:spLocks noGrp="1"/>
          </p:cNvSpPr>
          <p:nvPr>
            <p:ph type="sldNum" sz="quarter" idx="10"/>
          </p:nvPr>
        </p:nvSpPr>
        <p:spPr/>
        <p:txBody>
          <a:bodyPr/>
          <a:lstStyle/>
          <a:p>
            <a:fld id="{E0746DE6-3336-457D-A091-FA20AC1C536E}" type="slidenum">
              <a:rPr lang="en-US" smtClean="0"/>
              <a:t>2</a:t>
            </a:fld>
            <a:endParaRPr lang="en-US"/>
          </a:p>
        </p:txBody>
      </p:sp>
    </p:spTree>
    <p:extLst>
      <p:ext uri="{BB962C8B-B14F-4D97-AF65-F5344CB8AC3E}">
        <p14:creationId xmlns:p14="http://schemas.microsoft.com/office/powerpoint/2010/main" val="1950862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Notable landmarks</a:t>
            </a:r>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1180334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Fire Department</a:t>
            </a:r>
          </a:p>
          <a:p>
            <a:pPr marL="171450" indent="-171450">
              <a:buFont typeface="Arial" panose="020B0604020202020204" pitchFamily="34" charset="0"/>
              <a:buChar char="•"/>
            </a:pPr>
            <a:r>
              <a:rPr lang="en-US" dirty="0"/>
              <a:t>Diplomatic missions</a:t>
            </a:r>
          </a:p>
        </p:txBody>
      </p:sp>
      <p:sp>
        <p:nvSpPr>
          <p:cNvPr id="4" name="Slide Number Placeholder 3"/>
          <p:cNvSpPr>
            <a:spLocks noGrp="1"/>
          </p:cNvSpPr>
          <p:nvPr>
            <p:ph type="sldNum" sz="quarter" idx="10"/>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531706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Local</a:t>
            </a:r>
          </a:p>
          <a:p>
            <a:pPr marL="171450" indent="-171450">
              <a:buFont typeface="Arial" panose="020B0604020202020204" pitchFamily="34" charset="0"/>
              <a:buChar char="•"/>
            </a:pPr>
            <a:r>
              <a:rPr lang="en-US" dirty="0"/>
              <a:t>State</a:t>
            </a:r>
          </a:p>
          <a:p>
            <a:pPr marL="171450" indent="-171450">
              <a:buFont typeface="Arial" panose="020B0604020202020204" pitchFamily="34" charset="0"/>
              <a:buChar char="•"/>
            </a:pPr>
            <a:r>
              <a:rPr lang="en-US" dirty="0"/>
              <a:t>Federal</a:t>
            </a:r>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761178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Local</a:t>
            </a:r>
          </a:p>
          <a:p>
            <a:pPr marL="171450" indent="-171450">
              <a:buFont typeface="Arial" panose="020B0604020202020204" pitchFamily="34" charset="0"/>
              <a:buChar char="•"/>
            </a:pPr>
            <a:r>
              <a:rPr lang="en-US" dirty="0"/>
              <a:t>State</a:t>
            </a:r>
          </a:p>
          <a:p>
            <a:pPr marL="171450" indent="-171450">
              <a:buFont typeface="Arial" panose="020B0604020202020204" pitchFamily="34" charset="0"/>
              <a:buChar char="•"/>
            </a:pPr>
            <a:r>
              <a:rPr lang="en-US" dirty="0"/>
              <a:t>Federal</a:t>
            </a:r>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3756482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Chicago Riverwalk</a:t>
            </a:r>
          </a:p>
          <a:p>
            <a:pPr marL="171450" indent="-171450">
              <a:buFont typeface="Arial" panose="020B0604020202020204" pitchFamily="34" charset="0"/>
              <a:buChar char="•"/>
            </a:pPr>
            <a:r>
              <a:rPr lang="en-US" dirty="0"/>
              <a:t>Grant Park</a:t>
            </a:r>
          </a:p>
          <a:p>
            <a:pPr marL="171450" indent="-171450">
              <a:buFont typeface="Arial" panose="020B0604020202020204" pitchFamily="34" charset="0"/>
              <a:buChar char="•"/>
            </a:pPr>
            <a:r>
              <a:rPr lang="en-US" dirty="0"/>
              <a:t>Maggie Daley Park</a:t>
            </a:r>
          </a:p>
          <a:p>
            <a:pPr marL="171450" indent="-171450">
              <a:buFont typeface="Arial" panose="020B0604020202020204" pitchFamily="34" charset="0"/>
              <a:buChar char="•"/>
            </a:pPr>
            <a:r>
              <a:rPr lang="en-US" dirty="0"/>
              <a:t>Millennium Park</a:t>
            </a:r>
          </a:p>
          <a:p>
            <a:pPr marL="171450" indent="-171450">
              <a:buFont typeface="Arial" panose="020B0604020202020204" pitchFamily="34" charset="0"/>
              <a:buChar char="•"/>
            </a:pPr>
            <a:r>
              <a:rPr lang="en-US" dirty="0"/>
              <a:t>Printer's Row Park</a:t>
            </a:r>
          </a:p>
          <a:p>
            <a:pPr marL="171450" indent="-171450">
              <a:buFont typeface="Arial" panose="020B0604020202020204" pitchFamily="34" charset="0"/>
              <a:buChar char="•"/>
            </a:pPr>
            <a:r>
              <a:rPr lang="en-US" dirty="0"/>
              <a:t>Pritzker Park</a:t>
            </a:r>
          </a:p>
          <a:p>
            <a:pPr marL="171450" indent="-171450">
              <a:buFont typeface="Arial" panose="020B0604020202020204" pitchFamily="34" charset="0"/>
              <a:buChar char="•"/>
            </a:pPr>
            <a:r>
              <a:rPr lang="en-US" dirty="0"/>
              <a:t>Theodore Roosevelt Park</a:t>
            </a:r>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4102397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Chicago Riverwalk</a:t>
            </a:r>
          </a:p>
          <a:p>
            <a:pPr marL="171450" indent="-171450">
              <a:buFont typeface="Arial" panose="020B0604020202020204" pitchFamily="34" charset="0"/>
              <a:buChar char="•"/>
            </a:pPr>
            <a:r>
              <a:rPr lang="en-US" dirty="0"/>
              <a:t>Grant Park</a:t>
            </a:r>
          </a:p>
          <a:p>
            <a:pPr marL="171450" indent="-171450">
              <a:buFont typeface="Arial" panose="020B0604020202020204" pitchFamily="34" charset="0"/>
              <a:buChar char="•"/>
            </a:pPr>
            <a:r>
              <a:rPr lang="en-US" dirty="0"/>
              <a:t>Maggie Daley Park</a:t>
            </a:r>
          </a:p>
          <a:p>
            <a:pPr marL="171450" indent="-171450">
              <a:buFont typeface="Arial" panose="020B0604020202020204" pitchFamily="34" charset="0"/>
              <a:buChar char="•"/>
            </a:pPr>
            <a:r>
              <a:rPr lang="en-US" dirty="0"/>
              <a:t>Millennium Park</a:t>
            </a:r>
          </a:p>
          <a:p>
            <a:pPr marL="171450" indent="-171450">
              <a:buFont typeface="Arial" panose="020B0604020202020204" pitchFamily="34" charset="0"/>
              <a:buChar char="•"/>
            </a:pPr>
            <a:r>
              <a:rPr lang="en-US" dirty="0"/>
              <a:t>Printer's Row Park</a:t>
            </a:r>
          </a:p>
          <a:p>
            <a:pPr marL="171450" indent="-171450">
              <a:buFont typeface="Arial" panose="020B0604020202020204" pitchFamily="34" charset="0"/>
              <a:buChar char="•"/>
            </a:pPr>
            <a:r>
              <a:rPr lang="en-US" dirty="0"/>
              <a:t>Pritzker Park</a:t>
            </a:r>
          </a:p>
          <a:p>
            <a:pPr marL="171450" indent="-171450">
              <a:buFont typeface="Arial" panose="020B0604020202020204" pitchFamily="34" charset="0"/>
              <a:buChar char="•"/>
            </a:pPr>
            <a:r>
              <a:rPr lang="en-US" dirty="0"/>
              <a:t>Theodore Roosevelt Park</a:t>
            </a:r>
          </a:p>
        </p:txBody>
      </p:sp>
      <p:sp>
        <p:nvSpPr>
          <p:cNvPr id="4" name="Slide Number Placeholder 3"/>
          <p:cNvSpPr>
            <a:spLocks noGrp="1"/>
          </p:cNvSpPr>
          <p:nvPr>
            <p:ph type="sldNum" sz="quarter" idx="10"/>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332895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Chicago Riverwalk</a:t>
            </a:r>
          </a:p>
          <a:p>
            <a:pPr marL="171450" indent="-171450">
              <a:buFont typeface="Arial" panose="020B0604020202020204" pitchFamily="34" charset="0"/>
              <a:buChar char="•"/>
            </a:pPr>
            <a:r>
              <a:rPr lang="en-US" dirty="0"/>
              <a:t>Grant Park</a:t>
            </a:r>
          </a:p>
          <a:p>
            <a:pPr marL="171450" indent="-171450">
              <a:buFont typeface="Arial" panose="020B0604020202020204" pitchFamily="34" charset="0"/>
              <a:buChar char="•"/>
            </a:pPr>
            <a:r>
              <a:rPr lang="en-US" dirty="0"/>
              <a:t>Maggie Daley Park</a:t>
            </a:r>
          </a:p>
          <a:p>
            <a:pPr marL="171450" indent="-171450">
              <a:buFont typeface="Arial" panose="020B0604020202020204" pitchFamily="34" charset="0"/>
              <a:buChar char="•"/>
            </a:pPr>
            <a:r>
              <a:rPr lang="en-US" dirty="0"/>
              <a:t>Millennium Park</a:t>
            </a:r>
          </a:p>
          <a:p>
            <a:pPr marL="171450" indent="-171450">
              <a:buFont typeface="Arial" panose="020B0604020202020204" pitchFamily="34" charset="0"/>
              <a:buChar char="•"/>
            </a:pPr>
            <a:r>
              <a:rPr lang="en-US" dirty="0"/>
              <a:t>Printer's Row Park</a:t>
            </a:r>
          </a:p>
          <a:p>
            <a:pPr marL="171450" indent="-171450">
              <a:buFont typeface="Arial" panose="020B0604020202020204" pitchFamily="34" charset="0"/>
              <a:buChar char="•"/>
            </a:pPr>
            <a:r>
              <a:rPr lang="en-US" dirty="0"/>
              <a:t>Pritzker Park</a:t>
            </a:r>
          </a:p>
          <a:p>
            <a:pPr marL="171450" indent="-171450">
              <a:buFont typeface="Arial" panose="020B0604020202020204" pitchFamily="34" charset="0"/>
              <a:buChar char="•"/>
            </a:pPr>
            <a:r>
              <a:rPr lang="en-US" dirty="0"/>
              <a:t>Theodore Roosevelt Park</a:t>
            </a:r>
          </a:p>
        </p:txBody>
      </p:sp>
      <p:sp>
        <p:nvSpPr>
          <p:cNvPr id="4" name="Slide Number Placeholder 3"/>
          <p:cNvSpPr>
            <a:spLocks noGrp="1"/>
          </p:cNvSpPr>
          <p:nvPr>
            <p:ph type="sldNum" sz="quarter" idx="10"/>
          </p:nvPr>
        </p:nvSpPr>
        <p:spPr/>
        <p:txBody>
          <a:bodyPr/>
          <a:lstStyle/>
          <a:p>
            <a:fld id="{E0746DE6-3336-457D-A091-FA20AC1C536E}" type="slidenum">
              <a:rPr lang="en-US" smtClean="0"/>
              <a:t>25</a:t>
            </a:fld>
            <a:endParaRPr lang="en-US"/>
          </a:p>
        </p:txBody>
      </p:sp>
    </p:spTree>
    <p:extLst>
      <p:ext uri="{BB962C8B-B14F-4D97-AF65-F5344CB8AC3E}">
        <p14:creationId xmlns:p14="http://schemas.microsoft.com/office/powerpoint/2010/main" val="3516093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10/25/22</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10/25/22</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793770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ide.divvybikes.com/system-data"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Rectangle 20">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3" name="Freeform: Shape 22">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p:cNvSpPr>
            <a:spLocks noGrp="1"/>
          </p:cNvSpPr>
          <p:nvPr>
            <p:ph type="ctrTitle"/>
          </p:nvPr>
        </p:nvSpPr>
        <p:spPr>
          <a:xfrm>
            <a:off x="3204642" y="2353641"/>
            <a:ext cx="5782716" cy="2150719"/>
          </a:xfrm>
          <a:noFill/>
        </p:spPr>
        <p:txBody>
          <a:bodyPr anchor="ctr">
            <a:normAutofit/>
          </a:bodyPr>
          <a:lstStyle/>
          <a:p>
            <a:r>
              <a:rPr lang="en-US" sz="3600" dirty="0" err="1">
                <a:solidFill>
                  <a:srgbClr val="080808"/>
                </a:solidFill>
              </a:rPr>
              <a:t>Cyclistic</a:t>
            </a:r>
            <a:r>
              <a:rPr lang="en-US" sz="3600" dirty="0">
                <a:solidFill>
                  <a:srgbClr val="080808"/>
                </a:solidFill>
              </a:rPr>
              <a:t> Riders</a:t>
            </a:r>
            <a:br>
              <a:rPr lang="en-US" sz="3600" dirty="0">
                <a:solidFill>
                  <a:srgbClr val="080808"/>
                </a:solidFill>
              </a:rPr>
            </a:br>
            <a:r>
              <a:rPr lang="en-US" sz="3600" dirty="0">
                <a:solidFill>
                  <a:srgbClr val="080808"/>
                </a:solidFill>
              </a:rPr>
              <a:t>comparison</a:t>
            </a:r>
          </a:p>
        </p:txBody>
      </p:sp>
      <p:sp>
        <p:nvSpPr>
          <p:cNvPr id="27" name="Freeform: Shape 26">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66471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793662" y="386930"/>
            <a:ext cx="10066122" cy="1298448"/>
          </a:xfrm>
        </p:spPr>
        <p:txBody>
          <a:bodyPr anchor="b">
            <a:normAutofit/>
          </a:bodyPr>
          <a:lstStyle/>
          <a:p>
            <a:r>
              <a:rPr lang="en-US" sz="4800" dirty="0"/>
              <a:t>Ride Counts by Day of Week</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258184" y="2599509"/>
            <a:ext cx="3942457" cy="3639450"/>
          </a:xfrm>
        </p:spPr>
        <p:txBody>
          <a:bodyPr anchor="ctr">
            <a:normAutofit/>
          </a:bodyPr>
          <a:lstStyle/>
          <a:p>
            <a:r>
              <a:rPr lang="en-US" sz="2000" dirty="0"/>
              <a:t>The two figures use different scales for observing contrasts.</a:t>
            </a:r>
          </a:p>
          <a:p>
            <a:r>
              <a:rPr lang="en-US" sz="2000" dirty="0">
                <a:highlight>
                  <a:srgbClr val="FFFF00"/>
                </a:highlight>
              </a:rPr>
              <a:t>Casual riders take more rides during weekend. Members take less rides during weekend.</a:t>
            </a:r>
          </a:p>
          <a:p>
            <a:endParaRPr lang="en-US" sz="2000" dirty="0"/>
          </a:p>
        </p:txBody>
      </p:sp>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reemap chart, square&#10;&#10;Description automatically generated">
            <a:extLst>
              <a:ext uri="{FF2B5EF4-FFF2-40B4-BE49-F238E27FC236}">
                <a16:creationId xmlns:a16="http://schemas.microsoft.com/office/drawing/2014/main" id="{F5C573D4-CF66-E29C-8F77-3C40A7EF76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2877" y="2072308"/>
            <a:ext cx="7418249" cy="4251167"/>
          </a:xfrm>
          <a:prstGeom prst="rect">
            <a:avLst/>
          </a:prstGeom>
        </p:spPr>
      </p:pic>
    </p:spTree>
    <p:extLst>
      <p:ext uri="{BB962C8B-B14F-4D97-AF65-F5344CB8AC3E}">
        <p14:creationId xmlns:p14="http://schemas.microsoft.com/office/powerpoint/2010/main" val="62804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793662" y="386930"/>
            <a:ext cx="10066122" cy="1298448"/>
          </a:xfrm>
        </p:spPr>
        <p:txBody>
          <a:bodyPr anchor="b">
            <a:normAutofit fontScale="90000"/>
          </a:bodyPr>
          <a:lstStyle/>
          <a:p>
            <a:r>
              <a:rPr lang="en-US" sz="4800" dirty="0"/>
              <a:t>Ride Counts by Day of Week (same scale) </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258184" y="2599509"/>
            <a:ext cx="3942457" cy="3639450"/>
          </a:xfrm>
        </p:spPr>
        <p:txBody>
          <a:bodyPr anchor="ctr">
            <a:normAutofit/>
          </a:bodyPr>
          <a:lstStyle/>
          <a:p>
            <a:r>
              <a:rPr lang="en-US" sz="2000" dirty="0"/>
              <a:t>The two figures use the same scale for observing diffs. </a:t>
            </a:r>
          </a:p>
          <a:p>
            <a:r>
              <a:rPr lang="en-US" sz="2000" dirty="0">
                <a:highlight>
                  <a:srgbClr val="FFFF00"/>
                </a:highlight>
              </a:rPr>
              <a:t>There are good number of rides by both member and casual riders during non commute hours. That means riders are well adapted to bike sharing as transportations.</a:t>
            </a:r>
          </a:p>
          <a:p>
            <a:endParaRPr lang="en-US" sz="2000" dirty="0"/>
          </a:p>
        </p:txBody>
      </p:sp>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treemap chart&#10;&#10;Description automatically generated">
            <a:extLst>
              <a:ext uri="{FF2B5EF4-FFF2-40B4-BE49-F238E27FC236}">
                <a16:creationId xmlns:a16="http://schemas.microsoft.com/office/drawing/2014/main" id="{ACB55026-A519-0FD1-6A81-E1DC6391DA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606" y="2101892"/>
            <a:ext cx="7454792" cy="4272109"/>
          </a:xfrm>
          <a:prstGeom prst="rect">
            <a:avLst/>
          </a:prstGeom>
        </p:spPr>
      </p:pic>
    </p:spTree>
    <p:extLst>
      <p:ext uri="{BB962C8B-B14F-4D97-AF65-F5344CB8AC3E}">
        <p14:creationId xmlns:p14="http://schemas.microsoft.com/office/powerpoint/2010/main" val="3134070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589560" y="856180"/>
            <a:ext cx="4560584" cy="1128068"/>
          </a:xfrm>
        </p:spPr>
        <p:txBody>
          <a:bodyPr anchor="ctr">
            <a:normAutofit/>
          </a:bodyPr>
          <a:lstStyle/>
          <a:p>
            <a:r>
              <a:rPr lang="en-US" sz="3700"/>
              <a:t>Ride Counts by Hour of Day</a:t>
            </a:r>
          </a:p>
        </p:txBody>
      </p:sp>
      <p:grpSp>
        <p:nvGrpSpPr>
          <p:cNvPr id="56" name="Group 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8"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590719" y="2224323"/>
            <a:ext cx="4559425" cy="4085768"/>
          </a:xfrm>
        </p:spPr>
        <p:txBody>
          <a:bodyPr anchor="ctr">
            <a:normAutofit/>
          </a:bodyPr>
          <a:lstStyle/>
          <a:p>
            <a:r>
              <a:rPr lang="en-US" sz="2000" dirty="0"/>
              <a:t>The two figures use different scales for observing contrasts.</a:t>
            </a:r>
          </a:p>
          <a:p>
            <a:r>
              <a:rPr lang="en-US" sz="2000" dirty="0"/>
              <a:t>As expected, member ride counts are most heavy during 6-7 am and 4-6 pm due to work commute. Somewhat heavy during lunch hour.</a:t>
            </a:r>
          </a:p>
          <a:p>
            <a:r>
              <a:rPr lang="en-US" sz="2000" dirty="0">
                <a:highlight>
                  <a:srgbClr val="FFFF00"/>
                </a:highlight>
              </a:rPr>
              <a:t>Casual rides also peak in the afternoon. It is likely they will need to compete the use of the bikes with the commuters. The thought is if membership offers some special benefit during this peak time, they may want to convert.</a:t>
            </a:r>
          </a:p>
          <a:p>
            <a:endParaRPr lang="en-US" sz="2000" dirty="0"/>
          </a:p>
        </p:txBody>
      </p:sp>
      <p:sp>
        <p:nvSpPr>
          <p:cNvPr id="59" name="Rectangle 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A3225842-AC4F-3BA4-61B3-B16F0D67E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0657" y="509570"/>
            <a:ext cx="5459014" cy="5920022"/>
          </a:xfrm>
          <a:prstGeom prst="rect">
            <a:avLst/>
          </a:prstGeom>
        </p:spPr>
      </p:pic>
    </p:spTree>
    <p:extLst>
      <p:ext uri="{BB962C8B-B14F-4D97-AF65-F5344CB8AC3E}">
        <p14:creationId xmlns:p14="http://schemas.microsoft.com/office/powerpoint/2010/main" val="3559620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589560" y="856180"/>
            <a:ext cx="4560584" cy="1128068"/>
          </a:xfrm>
        </p:spPr>
        <p:txBody>
          <a:bodyPr anchor="ctr">
            <a:normAutofit/>
          </a:bodyPr>
          <a:lstStyle/>
          <a:p>
            <a:r>
              <a:rPr lang="en-US" sz="3700"/>
              <a:t>Ride Counts by Hour of Day</a:t>
            </a:r>
          </a:p>
        </p:txBody>
      </p:sp>
      <p:grpSp>
        <p:nvGrpSpPr>
          <p:cNvPr id="56" name="Group 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8"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590719" y="2224323"/>
            <a:ext cx="4559425" cy="4085768"/>
          </a:xfrm>
        </p:spPr>
        <p:txBody>
          <a:bodyPr anchor="ctr">
            <a:normAutofit/>
          </a:bodyPr>
          <a:lstStyle/>
          <a:p>
            <a:r>
              <a:rPr lang="en-US" sz="2000" dirty="0"/>
              <a:t>The two figures use the same scale for observing diffs. </a:t>
            </a:r>
          </a:p>
          <a:p>
            <a:r>
              <a:rPr lang="en-US" sz="2000" dirty="0"/>
              <a:t>We see casual rides cover throughout the day at similar scale </a:t>
            </a:r>
            <a:r>
              <a:rPr lang="en-US" sz="2000" dirty="0">
                <a:highlight>
                  <a:srgbClr val="FFFF00"/>
                </a:highlight>
              </a:rPr>
              <a:t>except morning commute time</a:t>
            </a:r>
            <a:r>
              <a:rPr lang="en-US" sz="2000" dirty="0"/>
              <a:t>. Maybe casual rider don’t like to fight morning commuters.</a:t>
            </a:r>
          </a:p>
          <a:p>
            <a:r>
              <a:rPr lang="en-US" sz="2000" dirty="0"/>
              <a:t>We see casual and member have the same peak hours in the afternoon.</a:t>
            </a:r>
          </a:p>
          <a:p>
            <a:pPr marL="0" indent="0">
              <a:buNone/>
            </a:pPr>
            <a:endParaRPr lang="en-US" sz="2000" dirty="0"/>
          </a:p>
        </p:txBody>
      </p:sp>
      <p:sp>
        <p:nvSpPr>
          <p:cNvPr id="59" name="Rectangle 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pplication&#10;&#10;Description automatically generated with low confidence">
            <a:extLst>
              <a:ext uri="{FF2B5EF4-FFF2-40B4-BE49-F238E27FC236}">
                <a16:creationId xmlns:a16="http://schemas.microsoft.com/office/drawing/2014/main" id="{58485D0B-2420-01E3-CBBA-54D61A3E6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075" y="508935"/>
            <a:ext cx="5461223" cy="5920022"/>
          </a:xfrm>
          <a:prstGeom prst="rect">
            <a:avLst/>
          </a:prstGeom>
        </p:spPr>
      </p:pic>
    </p:spTree>
    <p:extLst>
      <p:ext uri="{BB962C8B-B14F-4D97-AF65-F5344CB8AC3E}">
        <p14:creationId xmlns:p14="http://schemas.microsoft.com/office/powerpoint/2010/main" val="3765022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175122" y="265410"/>
            <a:ext cx="4383430" cy="2198147"/>
          </a:xfrm>
        </p:spPr>
        <p:txBody>
          <a:bodyPr>
            <a:noAutofit/>
          </a:bodyPr>
          <a:lstStyle/>
          <a:p>
            <a:r>
              <a:rPr lang="en-US" sz="3600" dirty="0"/>
              <a:t>Ride Counts by Hour of Day comparing weekday and weekend</a:t>
            </a:r>
          </a:p>
        </p:txBody>
      </p:sp>
      <p:sp>
        <p:nvSpPr>
          <p:cNvPr id="65" name="Content Placeholder 8">
            <a:extLst>
              <a:ext uri="{FF2B5EF4-FFF2-40B4-BE49-F238E27FC236}">
                <a16:creationId xmlns:a16="http://schemas.microsoft.com/office/drawing/2014/main" id="{EE624075-0ED9-253C-9FA1-69A70284E5DD}"/>
              </a:ext>
            </a:extLst>
          </p:cNvPr>
          <p:cNvSpPr>
            <a:spLocks noGrp="1"/>
          </p:cNvSpPr>
          <p:nvPr>
            <p:ph idx="1"/>
          </p:nvPr>
        </p:nvSpPr>
        <p:spPr>
          <a:xfrm>
            <a:off x="651170" y="2463557"/>
            <a:ext cx="3543298" cy="3133782"/>
          </a:xfrm>
        </p:spPr>
        <p:txBody>
          <a:bodyPr>
            <a:normAutofit/>
          </a:bodyPr>
          <a:lstStyle/>
          <a:p>
            <a:r>
              <a:rPr lang="en-US" sz="2000" dirty="0"/>
              <a:t>We see casual rides are more than member rides during the weekend.</a:t>
            </a:r>
          </a:p>
          <a:p>
            <a:r>
              <a:rPr lang="en-US" sz="2000" dirty="0"/>
              <a:t>Since it is a lifestyle thing for casual riders to take leisure trips during weekend, </a:t>
            </a:r>
            <a:r>
              <a:rPr lang="en-US" sz="2000" dirty="0">
                <a:highlight>
                  <a:srgbClr val="FFFF00"/>
                </a:highlight>
              </a:rPr>
              <a:t>consider giving weekend promotions for members.</a:t>
            </a:r>
          </a:p>
        </p:txBody>
      </p:sp>
      <p:pic>
        <p:nvPicPr>
          <p:cNvPr id="7" name="Picture 6" descr="Diagram&#10;&#10;Description automatically generated with medium confidence">
            <a:extLst>
              <a:ext uri="{FF2B5EF4-FFF2-40B4-BE49-F238E27FC236}">
                <a16:creationId xmlns:a16="http://schemas.microsoft.com/office/drawing/2014/main" id="{09EB52C8-0981-CF09-130E-BE1E72424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5894" y="20654"/>
            <a:ext cx="2828925" cy="6816690"/>
          </a:xfrm>
          <a:prstGeom prst="rect">
            <a:avLst/>
          </a:prstGeom>
        </p:spPr>
      </p:pic>
      <p:cxnSp>
        <p:nvCxnSpPr>
          <p:cNvPr id="11" name="Straight Arrow Connector 10">
            <a:extLst>
              <a:ext uri="{FF2B5EF4-FFF2-40B4-BE49-F238E27FC236}">
                <a16:creationId xmlns:a16="http://schemas.microsoft.com/office/drawing/2014/main" id="{4C46EF7E-33C2-6966-D44F-D75792B5CCA7}"/>
              </a:ext>
            </a:extLst>
          </p:cNvPr>
          <p:cNvCxnSpPr>
            <a:cxnSpLocks/>
          </p:cNvCxnSpPr>
          <p:nvPr/>
        </p:nvCxnSpPr>
        <p:spPr>
          <a:xfrm>
            <a:off x="4022853" y="3754419"/>
            <a:ext cx="3719193" cy="90728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13" name="Picture 12">
            <a:extLst>
              <a:ext uri="{FF2B5EF4-FFF2-40B4-BE49-F238E27FC236}">
                <a16:creationId xmlns:a16="http://schemas.microsoft.com/office/drawing/2014/main" id="{1F125F3A-03F8-7B29-AD43-75B61E04BAEC}"/>
              </a:ext>
            </a:extLst>
          </p:cNvPr>
          <p:cNvPicPr>
            <a:picLocks noChangeAspect="1"/>
          </p:cNvPicPr>
          <p:nvPr/>
        </p:nvPicPr>
        <p:blipFill>
          <a:blip r:embed="rId3"/>
          <a:stretch>
            <a:fillRect/>
          </a:stretch>
        </p:blipFill>
        <p:spPr>
          <a:xfrm>
            <a:off x="3334410" y="5848351"/>
            <a:ext cx="1231900" cy="800100"/>
          </a:xfrm>
          <a:prstGeom prst="rect">
            <a:avLst/>
          </a:prstGeom>
        </p:spPr>
      </p:pic>
      <p:pic>
        <p:nvPicPr>
          <p:cNvPr id="4" name="Picture 3" descr="Diagram&#10;&#10;Description automatically generated with low confidence">
            <a:extLst>
              <a:ext uri="{FF2B5EF4-FFF2-40B4-BE49-F238E27FC236}">
                <a16:creationId xmlns:a16="http://schemas.microsoft.com/office/drawing/2014/main" id="{FE39257C-661E-E8AB-6CCF-155183EC0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0720" y="20654"/>
            <a:ext cx="2849123" cy="6858000"/>
          </a:xfrm>
          <a:prstGeom prst="rect">
            <a:avLst/>
          </a:prstGeom>
        </p:spPr>
      </p:pic>
      <p:sp>
        <p:nvSpPr>
          <p:cNvPr id="8" name="Oval 7">
            <a:extLst>
              <a:ext uri="{FF2B5EF4-FFF2-40B4-BE49-F238E27FC236}">
                <a16:creationId xmlns:a16="http://schemas.microsoft.com/office/drawing/2014/main" id="{29A6E156-AE28-B239-6733-543C52B0B318}"/>
              </a:ext>
            </a:extLst>
          </p:cNvPr>
          <p:cNvSpPr/>
          <p:nvPr/>
        </p:nvSpPr>
        <p:spPr>
          <a:xfrm>
            <a:off x="7843493" y="2732441"/>
            <a:ext cx="2817335" cy="39160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89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Ride Duration</a:t>
            </a:r>
            <a:br>
              <a:rPr lang="en-US" dirty="0">
                <a:solidFill>
                  <a:srgbClr val="FFFFFF"/>
                </a:solidFill>
              </a:rPr>
            </a:br>
            <a:r>
              <a:rPr lang="en-US" dirty="0">
                <a:solidFill>
                  <a:srgbClr val="FFFFFF"/>
                </a:solidFill>
              </a:rPr>
              <a:t>Analysis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lgn="l">
              <a:buNone/>
            </a:pPr>
            <a:endParaRPr lang="en-US" dirty="0"/>
          </a:p>
        </p:txBody>
      </p:sp>
    </p:spTree>
    <p:extLst>
      <p:ext uri="{BB962C8B-B14F-4D97-AF65-F5344CB8AC3E}">
        <p14:creationId xmlns:p14="http://schemas.microsoft.com/office/powerpoint/2010/main" val="3878217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793662" y="386930"/>
            <a:ext cx="10066122" cy="1298448"/>
          </a:xfrm>
        </p:spPr>
        <p:txBody>
          <a:bodyPr anchor="b">
            <a:normAutofit/>
          </a:bodyPr>
          <a:lstStyle/>
          <a:p>
            <a:r>
              <a:rPr lang="en-US" sz="4800" dirty="0"/>
              <a:t>Ride Duration by Day of Week</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258184" y="2599509"/>
            <a:ext cx="3942457" cy="3639450"/>
          </a:xfrm>
        </p:spPr>
        <p:txBody>
          <a:bodyPr anchor="ctr">
            <a:normAutofit/>
          </a:bodyPr>
          <a:lstStyle/>
          <a:p>
            <a:r>
              <a:rPr lang="en-US" sz="2000" dirty="0"/>
              <a:t>The two figures use different scales for observing contrasts.</a:t>
            </a:r>
          </a:p>
          <a:p>
            <a:r>
              <a:rPr lang="en-US" sz="2000" dirty="0"/>
              <a:t>During weekends, both casual and member take longer trips than during weekdays. </a:t>
            </a:r>
          </a:p>
          <a:p>
            <a:r>
              <a:rPr lang="en-US" sz="2000" dirty="0"/>
              <a:t>We also observe the seasonality that colder months correspond to shorter the trips.</a:t>
            </a:r>
          </a:p>
        </p:txBody>
      </p:sp>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treemap chart&#10;&#10;Description automatically generated">
            <a:extLst>
              <a:ext uri="{FF2B5EF4-FFF2-40B4-BE49-F238E27FC236}">
                <a16:creationId xmlns:a16="http://schemas.microsoft.com/office/drawing/2014/main" id="{B9FEC7CE-A436-840B-FDD7-B9AB4C563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9001" y="2072308"/>
            <a:ext cx="7486080" cy="4344459"/>
          </a:xfrm>
          <a:prstGeom prst="rect">
            <a:avLst/>
          </a:prstGeom>
        </p:spPr>
      </p:pic>
    </p:spTree>
    <p:extLst>
      <p:ext uri="{BB962C8B-B14F-4D97-AF65-F5344CB8AC3E}">
        <p14:creationId xmlns:p14="http://schemas.microsoft.com/office/powerpoint/2010/main" val="19001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793662" y="386930"/>
            <a:ext cx="10066122" cy="1298448"/>
          </a:xfrm>
        </p:spPr>
        <p:txBody>
          <a:bodyPr anchor="b">
            <a:normAutofit/>
          </a:bodyPr>
          <a:lstStyle/>
          <a:p>
            <a:r>
              <a:rPr lang="en-US" sz="4800" dirty="0"/>
              <a:t>Ride Duration by Day of Week</a:t>
            </a:r>
          </a:p>
        </p:txBody>
      </p:sp>
      <p:sp>
        <p:nvSpPr>
          <p:cNvPr id="27" name="Rectangle 26">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258184" y="2599509"/>
            <a:ext cx="3942457" cy="3639450"/>
          </a:xfrm>
        </p:spPr>
        <p:txBody>
          <a:bodyPr anchor="ctr">
            <a:normAutofit/>
          </a:bodyPr>
          <a:lstStyle/>
          <a:p>
            <a:r>
              <a:rPr lang="en-US" sz="2000" dirty="0"/>
              <a:t>The two figures use the same scale for observing diffs. </a:t>
            </a:r>
          </a:p>
          <a:p>
            <a:r>
              <a:rPr lang="en-US" sz="2000" dirty="0">
                <a:highlight>
                  <a:srgbClr val="FFFF00"/>
                </a:highlight>
              </a:rPr>
              <a:t>In general, casual riders take longer trips than members. </a:t>
            </a:r>
          </a:p>
        </p:txBody>
      </p:sp>
      <p:sp>
        <p:nvSpPr>
          <p:cNvPr id="31" name="Rectangle 30">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reemap chart&#10;&#10;Description automatically generated">
            <a:extLst>
              <a:ext uri="{FF2B5EF4-FFF2-40B4-BE49-F238E27FC236}">
                <a16:creationId xmlns:a16="http://schemas.microsoft.com/office/drawing/2014/main" id="{1A33B317-69D4-8C84-E76C-1367479F0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5839" y="2072308"/>
            <a:ext cx="7609242" cy="4415934"/>
          </a:xfrm>
          <a:prstGeom prst="rect">
            <a:avLst/>
          </a:prstGeom>
        </p:spPr>
      </p:pic>
    </p:spTree>
    <p:extLst>
      <p:ext uri="{BB962C8B-B14F-4D97-AF65-F5344CB8AC3E}">
        <p14:creationId xmlns:p14="http://schemas.microsoft.com/office/powerpoint/2010/main" val="3296119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589560" y="856180"/>
            <a:ext cx="4560584" cy="1128068"/>
          </a:xfrm>
        </p:spPr>
        <p:txBody>
          <a:bodyPr anchor="ctr">
            <a:normAutofit/>
          </a:bodyPr>
          <a:lstStyle/>
          <a:p>
            <a:r>
              <a:rPr lang="en-US" sz="3700" dirty="0"/>
              <a:t>Ride Duration by Hour of Day</a:t>
            </a:r>
          </a:p>
        </p:txBody>
      </p:sp>
      <p:grpSp>
        <p:nvGrpSpPr>
          <p:cNvPr id="56" name="Group 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8"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590719" y="2224323"/>
            <a:ext cx="4559425" cy="4085768"/>
          </a:xfrm>
        </p:spPr>
        <p:txBody>
          <a:bodyPr anchor="ctr">
            <a:normAutofit/>
          </a:bodyPr>
          <a:lstStyle/>
          <a:p>
            <a:r>
              <a:rPr lang="en-US" sz="2000" dirty="0"/>
              <a:t>The two figures use different scales for observing contrasts.</a:t>
            </a:r>
          </a:p>
          <a:p>
            <a:r>
              <a:rPr lang="en-US" sz="2000" dirty="0">
                <a:highlight>
                  <a:srgbClr val="FFFF00"/>
                </a:highlight>
              </a:rPr>
              <a:t>Durations are shortest at 3-5am for members and 4-8am for casual riders.</a:t>
            </a:r>
          </a:p>
          <a:p>
            <a:r>
              <a:rPr lang="en-US" sz="2000" dirty="0">
                <a:highlight>
                  <a:srgbClr val="FFFF00"/>
                </a:highlight>
              </a:rPr>
              <a:t>Durations are longest at 4-6pm for members and 2-5pm for casual riders.</a:t>
            </a:r>
          </a:p>
        </p:txBody>
      </p:sp>
      <p:sp>
        <p:nvSpPr>
          <p:cNvPr id="59" name="Rectangle 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8" descr="Chart, timeline, treemap chart&#10;&#10;Description automatically generated">
            <a:extLst>
              <a:ext uri="{FF2B5EF4-FFF2-40B4-BE49-F238E27FC236}">
                <a16:creationId xmlns:a16="http://schemas.microsoft.com/office/drawing/2014/main" id="{216C9524-E3D1-4929-D0FD-15B855B92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704" y="509570"/>
            <a:ext cx="5568292" cy="6114090"/>
          </a:xfrm>
          <a:prstGeom prst="rect">
            <a:avLst/>
          </a:prstGeom>
        </p:spPr>
      </p:pic>
    </p:spTree>
    <p:extLst>
      <p:ext uri="{BB962C8B-B14F-4D97-AF65-F5344CB8AC3E}">
        <p14:creationId xmlns:p14="http://schemas.microsoft.com/office/powerpoint/2010/main" val="3818355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589560" y="856180"/>
            <a:ext cx="4560584" cy="1128068"/>
          </a:xfrm>
        </p:spPr>
        <p:txBody>
          <a:bodyPr anchor="ctr">
            <a:normAutofit/>
          </a:bodyPr>
          <a:lstStyle/>
          <a:p>
            <a:r>
              <a:rPr lang="en-US" sz="3700" dirty="0"/>
              <a:t>Ride Duration by Hour of Day</a:t>
            </a:r>
          </a:p>
        </p:txBody>
      </p:sp>
      <p:grpSp>
        <p:nvGrpSpPr>
          <p:cNvPr id="56" name="Group 5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8" name="Rectangle 5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EE624075-0ED9-253C-9FA1-69A70284E5DD}"/>
              </a:ext>
            </a:extLst>
          </p:cNvPr>
          <p:cNvSpPr>
            <a:spLocks noGrp="1"/>
          </p:cNvSpPr>
          <p:nvPr>
            <p:ph idx="1"/>
          </p:nvPr>
        </p:nvSpPr>
        <p:spPr>
          <a:xfrm>
            <a:off x="590719" y="2224323"/>
            <a:ext cx="4559425" cy="4085768"/>
          </a:xfrm>
        </p:spPr>
        <p:txBody>
          <a:bodyPr anchor="ctr">
            <a:normAutofit/>
          </a:bodyPr>
          <a:lstStyle/>
          <a:p>
            <a:r>
              <a:rPr lang="en-US" sz="2000" dirty="0"/>
              <a:t>The two figures use the same scale for observing diffs. </a:t>
            </a:r>
          </a:p>
          <a:p>
            <a:r>
              <a:rPr lang="en-US" sz="2000" dirty="0">
                <a:highlight>
                  <a:srgbClr val="FFFF00"/>
                </a:highlight>
              </a:rPr>
              <a:t>Again, in general, casual riders take longer trips than members</a:t>
            </a:r>
            <a:r>
              <a:rPr lang="en-US" sz="2000" dirty="0"/>
              <a:t>. </a:t>
            </a:r>
          </a:p>
          <a:p>
            <a:endParaRPr lang="en-US" sz="2000" dirty="0"/>
          </a:p>
        </p:txBody>
      </p:sp>
      <p:sp>
        <p:nvSpPr>
          <p:cNvPr id="59" name="Rectangle 5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reemap chart&#10;&#10;Description automatically generated with medium confidence">
            <a:extLst>
              <a:ext uri="{FF2B5EF4-FFF2-40B4-BE49-F238E27FC236}">
                <a16:creationId xmlns:a16="http://schemas.microsoft.com/office/drawing/2014/main" id="{53F7BE78-703D-1A7B-16F1-AEBD5328B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341" y="509570"/>
            <a:ext cx="5674345" cy="6230537"/>
          </a:xfrm>
          <a:prstGeom prst="rect">
            <a:avLst/>
          </a:prstGeom>
        </p:spPr>
      </p:pic>
    </p:spTree>
    <p:extLst>
      <p:ext uri="{BB962C8B-B14F-4D97-AF65-F5344CB8AC3E}">
        <p14:creationId xmlns:p14="http://schemas.microsoft.com/office/powerpoint/2010/main" val="1633947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Background</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err="1"/>
              <a:t>Cyclistic's</a:t>
            </a:r>
            <a:r>
              <a:rPr lang="en-US" dirty="0"/>
              <a:t> future success depends on maximizing number of memberships. </a:t>
            </a:r>
          </a:p>
          <a:p>
            <a:r>
              <a:rPr lang="en-US" dirty="0"/>
              <a:t>The strategy is to convert causal rider to annual member.</a:t>
            </a:r>
          </a:p>
        </p:txBody>
      </p:sp>
    </p:spTree>
    <p:extLst>
      <p:ext uri="{BB962C8B-B14F-4D97-AF65-F5344CB8AC3E}">
        <p14:creationId xmlns:p14="http://schemas.microsoft.com/office/powerpoint/2010/main" val="1476656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F25B92-E3ED-CC9B-E403-1D44F40C69CF}"/>
              </a:ext>
            </a:extLst>
          </p:cNvPr>
          <p:cNvSpPr>
            <a:spLocks noGrp="1"/>
          </p:cNvSpPr>
          <p:nvPr>
            <p:ph type="title"/>
          </p:nvPr>
        </p:nvSpPr>
        <p:spPr>
          <a:xfrm>
            <a:off x="175122" y="265410"/>
            <a:ext cx="4383430" cy="2198147"/>
          </a:xfrm>
        </p:spPr>
        <p:txBody>
          <a:bodyPr>
            <a:noAutofit/>
          </a:bodyPr>
          <a:lstStyle/>
          <a:p>
            <a:r>
              <a:rPr lang="en-US" sz="3600" dirty="0"/>
              <a:t>Ride Duration by Hour of Day comparing weekday and weekend</a:t>
            </a:r>
          </a:p>
        </p:txBody>
      </p:sp>
      <p:sp>
        <p:nvSpPr>
          <p:cNvPr id="65" name="Content Placeholder 8">
            <a:extLst>
              <a:ext uri="{FF2B5EF4-FFF2-40B4-BE49-F238E27FC236}">
                <a16:creationId xmlns:a16="http://schemas.microsoft.com/office/drawing/2014/main" id="{EE624075-0ED9-253C-9FA1-69A70284E5DD}"/>
              </a:ext>
            </a:extLst>
          </p:cNvPr>
          <p:cNvSpPr>
            <a:spLocks noGrp="1"/>
          </p:cNvSpPr>
          <p:nvPr>
            <p:ph idx="1"/>
          </p:nvPr>
        </p:nvSpPr>
        <p:spPr>
          <a:xfrm>
            <a:off x="651170" y="2463557"/>
            <a:ext cx="3543298" cy="3133782"/>
          </a:xfrm>
        </p:spPr>
        <p:txBody>
          <a:bodyPr>
            <a:normAutofit/>
          </a:bodyPr>
          <a:lstStyle/>
          <a:p>
            <a:r>
              <a:rPr lang="en-US" sz="2000" dirty="0"/>
              <a:t>We see casual rides are longer even during weekdays.</a:t>
            </a:r>
          </a:p>
          <a:p>
            <a:r>
              <a:rPr lang="en-US" sz="2000" dirty="0"/>
              <a:t>Since it is a lifestyle thing for casual riders to run long trips frequently during weekend, </a:t>
            </a:r>
            <a:r>
              <a:rPr lang="en-US" sz="2000" dirty="0">
                <a:highlight>
                  <a:srgbClr val="FFFF00"/>
                </a:highlight>
              </a:rPr>
              <a:t>consider giving discounted rate or day pass for members.</a:t>
            </a:r>
          </a:p>
        </p:txBody>
      </p:sp>
      <p:pic>
        <p:nvPicPr>
          <p:cNvPr id="13" name="Picture 12">
            <a:extLst>
              <a:ext uri="{FF2B5EF4-FFF2-40B4-BE49-F238E27FC236}">
                <a16:creationId xmlns:a16="http://schemas.microsoft.com/office/drawing/2014/main" id="{1F125F3A-03F8-7B29-AD43-75B61E04BAEC}"/>
              </a:ext>
            </a:extLst>
          </p:cNvPr>
          <p:cNvPicPr>
            <a:picLocks noChangeAspect="1"/>
          </p:cNvPicPr>
          <p:nvPr/>
        </p:nvPicPr>
        <p:blipFill>
          <a:blip r:embed="rId2"/>
          <a:stretch>
            <a:fillRect/>
          </a:stretch>
        </p:blipFill>
        <p:spPr>
          <a:xfrm>
            <a:off x="3334410" y="5848351"/>
            <a:ext cx="1231900" cy="800100"/>
          </a:xfrm>
          <a:prstGeom prst="rect">
            <a:avLst/>
          </a:prstGeom>
        </p:spPr>
      </p:pic>
      <p:pic>
        <p:nvPicPr>
          <p:cNvPr id="5" name="Picture 4" descr="Calendar&#10;&#10;Description automatically generated">
            <a:extLst>
              <a:ext uri="{FF2B5EF4-FFF2-40B4-BE49-F238E27FC236}">
                <a16:creationId xmlns:a16="http://schemas.microsoft.com/office/drawing/2014/main" id="{AB544832-4DD5-0DD7-F7EB-9801DEBC3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3674" y="20654"/>
            <a:ext cx="2849123" cy="6858000"/>
          </a:xfrm>
          <a:prstGeom prst="rect">
            <a:avLst/>
          </a:prstGeom>
        </p:spPr>
      </p:pic>
      <p:pic>
        <p:nvPicPr>
          <p:cNvPr id="9" name="Picture 8" descr="Calendar&#10;&#10;Description automatically generated with medium confidence">
            <a:extLst>
              <a:ext uri="{FF2B5EF4-FFF2-40B4-BE49-F238E27FC236}">
                <a16:creationId xmlns:a16="http://schemas.microsoft.com/office/drawing/2014/main" id="{B37637F8-6946-E740-0532-16FA818ED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9410" y="10327"/>
            <a:ext cx="2849123" cy="6858000"/>
          </a:xfrm>
          <a:prstGeom prst="rect">
            <a:avLst/>
          </a:prstGeom>
        </p:spPr>
      </p:pic>
      <p:sp>
        <p:nvSpPr>
          <p:cNvPr id="8" name="Oval 7">
            <a:extLst>
              <a:ext uri="{FF2B5EF4-FFF2-40B4-BE49-F238E27FC236}">
                <a16:creationId xmlns:a16="http://schemas.microsoft.com/office/drawing/2014/main" id="{29A6E156-AE28-B239-6733-543C52B0B318}"/>
              </a:ext>
            </a:extLst>
          </p:cNvPr>
          <p:cNvSpPr/>
          <p:nvPr/>
        </p:nvSpPr>
        <p:spPr>
          <a:xfrm>
            <a:off x="7709569" y="505609"/>
            <a:ext cx="2951259" cy="6342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C46EF7E-33C2-6966-D44F-D75792B5CCA7}"/>
              </a:ext>
            </a:extLst>
          </p:cNvPr>
          <p:cNvCxnSpPr>
            <a:cxnSpLocks/>
            <a:stCxn id="65" idx="3"/>
          </p:cNvCxnSpPr>
          <p:nvPr/>
        </p:nvCxnSpPr>
        <p:spPr>
          <a:xfrm>
            <a:off x="4194468" y="4030448"/>
            <a:ext cx="3588170" cy="363996"/>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393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Map Views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lgn="l">
              <a:buNone/>
            </a:pPr>
            <a:endParaRPr lang="en-US" dirty="0"/>
          </a:p>
        </p:txBody>
      </p:sp>
    </p:spTree>
    <p:extLst>
      <p:ext uri="{BB962C8B-B14F-4D97-AF65-F5344CB8AC3E}">
        <p14:creationId xmlns:p14="http://schemas.microsoft.com/office/powerpoint/2010/main" val="2022432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C2216-E5A3-A929-82EC-85D7B7C7EFA9}"/>
              </a:ext>
            </a:extLst>
          </p:cNvPr>
          <p:cNvSpPr>
            <a:spLocks noGrp="1"/>
          </p:cNvSpPr>
          <p:nvPr>
            <p:ph type="title"/>
          </p:nvPr>
        </p:nvSpPr>
        <p:spPr>
          <a:xfrm>
            <a:off x="803500" y="2377440"/>
            <a:ext cx="2809278" cy="2970876"/>
          </a:xfrm>
        </p:spPr>
        <p:txBody>
          <a:bodyPr vert="horz" lIns="91440" tIns="45720" rIns="91440" bIns="45720" rtlCol="0" anchor="t">
            <a:normAutofit/>
          </a:bodyPr>
          <a:lstStyle/>
          <a:p>
            <a:r>
              <a:rPr lang="en-US" sz="5400" kern="1200" dirty="0">
                <a:solidFill>
                  <a:schemeClr val="tx1"/>
                </a:solidFill>
                <a:latin typeface="+mj-lt"/>
                <a:ea typeface="+mj-ea"/>
                <a:cs typeface="+mj-cs"/>
              </a:rPr>
              <a:t>Tableau </a:t>
            </a:r>
            <a:r>
              <a:rPr lang="en-US" sz="4800" kern="1200" dirty="0">
                <a:solidFill>
                  <a:schemeClr val="tx1"/>
                </a:solidFill>
                <a:latin typeface="+mj-lt"/>
                <a:ea typeface="+mj-ea"/>
                <a:cs typeface="+mj-cs"/>
              </a:rPr>
              <a:t>Interactive</a:t>
            </a:r>
            <a:r>
              <a:rPr lang="en-US" sz="5400" kern="1200" dirty="0">
                <a:solidFill>
                  <a:schemeClr val="tx1"/>
                </a:solidFill>
                <a:latin typeface="+mj-lt"/>
                <a:ea typeface="+mj-ea"/>
                <a:cs typeface="+mj-cs"/>
              </a:rPr>
              <a:t> Map</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D1F0B6-5024-B327-6326-F71E64889E55}"/>
              </a:ext>
            </a:extLst>
          </p:cNvPr>
          <p:cNvPicPr>
            <a:picLocks noChangeAspect="1"/>
          </p:cNvPicPr>
          <p:nvPr/>
        </p:nvPicPr>
        <p:blipFill>
          <a:blip r:embed="rId2"/>
          <a:stretch>
            <a:fillRect/>
          </a:stretch>
        </p:blipFill>
        <p:spPr>
          <a:xfrm>
            <a:off x="3880610" y="263033"/>
            <a:ext cx="8043557" cy="6535387"/>
          </a:xfrm>
          <a:prstGeom prst="rect">
            <a:avLst/>
          </a:prstGeom>
        </p:spPr>
      </p:pic>
    </p:spTree>
    <p:extLst>
      <p:ext uri="{BB962C8B-B14F-4D97-AF65-F5344CB8AC3E}">
        <p14:creationId xmlns:p14="http://schemas.microsoft.com/office/powerpoint/2010/main" val="413553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B40196-0D47-3B6E-D019-F6FAB5184881}"/>
              </a:ext>
            </a:extLst>
          </p:cNvPr>
          <p:cNvSpPr>
            <a:spLocks noGrp="1"/>
          </p:cNvSpPr>
          <p:nvPr>
            <p:ph type="title"/>
          </p:nvPr>
        </p:nvSpPr>
        <p:spPr>
          <a:xfrm>
            <a:off x="1043631" y="873940"/>
            <a:ext cx="4928291" cy="1035781"/>
          </a:xfrm>
        </p:spPr>
        <p:txBody>
          <a:bodyPr anchor="ctr">
            <a:normAutofit/>
          </a:bodyPr>
          <a:lstStyle/>
          <a:p>
            <a:r>
              <a:rPr lang="en-US" sz="3600" dirty="0"/>
              <a:t>Busy Stations</a:t>
            </a:r>
          </a:p>
        </p:txBody>
      </p:sp>
      <p:sp>
        <p:nvSpPr>
          <p:cNvPr id="3" name="Content Placeholder 2">
            <a:extLst>
              <a:ext uri="{FF2B5EF4-FFF2-40B4-BE49-F238E27FC236}">
                <a16:creationId xmlns:a16="http://schemas.microsoft.com/office/drawing/2014/main" id="{364F4C23-3A24-E4C0-E2B9-9AC45366524B}"/>
              </a:ext>
            </a:extLst>
          </p:cNvPr>
          <p:cNvSpPr>
            <a:spLocks noGrp="1"/>
          </p:cNvSpPr>
          <p:nvPr>
            <p:ph idx="1"/>
          </p:nvPr>
        </p:nvSpPr>
        <p:spPr>
          <a:xfrm>
            <a:off x="1045029" y="2524721"/>
            <a:ext cx="4991629" cy="3677123"/>
          </a:xfrm>
        </p:spPr>
        <p:txBody>
          <a:bodyPr anchor="ctr">
            <a:normAutofit/>
          </a:bodyPr>
          <a:lstStyle/>
          <a:p>
            <a:r>
              <a:rPr lang="en-US" sz="2000" dirty="0"/>
              <a:t>It is very clear that bike traffic is densest near Chicago harbor. One great example is at Streeter and Grand Ave. </a:t>
            </a:r>
          </a:p>
          <a:p>
            <a:r>
              <a:rPr lang="en-US" sz="2000" dirty="0"/>
              <a:t> Some areas with great member/casual ratio like Greek Town, U of </a:t>
            </a:r>
            <a:r>
              <a:rPr lang="en-US" sz="2000" dirty="0" err="1"/>
              <a:t>Illionis</a:t>
            </a:r>
            <a:r>
              <a:rPr lang="en-US" sz="2000" dirty="0"/>
              <a:t> at Chicago and South Commons can be good member conversion zone. It can be helpful to identify demographic information by regions to further analyze the local characteristics</a:t>
            </a:r>
            <a:r>
              <a:rPr lang="en-US" sz="1600" dirty="0"/>
              <a:t>.</a:t>
            </a:r>
            <a:endParaRPr lang="en-US" sz="1000" dirty="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71937AD-93DC-714B-C6A0-0BCD300CC848}"/>
              </a:ext>
            </a:extLst>
          </p:cNvPr>
          <p:cNvPicPr>
            <a:picLocks noChangeAspect="1"/>
          </p:cNvPicPr>
          <p:nvPr/>
        </p:nvPicPr>
        <p:blipFill>
          <a:blip r:embed="rId2"/>
          <a:stretch>
            <a:fillRect/>
          </a:stretch>
        </p:blipFill>
        <p:spPr>
          <a:xfrm>
            <a:off x="6375473" y="1062849"/>
            <a:ext cx="5003800" cy="4178300"/>
          </a:xfrm>
          <a:prstGeom prst="rect">
            <a:avLst/>
          </a:prstGeom>
        </p:spPr>
      </p:pic>
      <p:cxnSp>
        <p:nvCxnSpPr>
          <p:cNvPr id="5" name="Straight Arrow Connector 4">
            <a:extLst>
              <a:ext uri="{FF2B5EF4-FFF2-40B4-BE49-F238E27FC236}">
                <a16:creationId xmlns:a16="http://schemas.microsoft.com/office/drawing/2014/main" id="{709BF003-3C58-FF32-1131-256F0B92BEAF}"/>
              </a:ext>
            </a:extLst>
          </p:cNvPr>
          <p:cNvCxnSpPr>
            <a:cxnSpLocks/>
          </p:cNvCxnSpPr>
          <p:nvPr/>
        </p:nvCxnSpPr>
        <p:spPr>
          <a:xfrm flipV="1">
            <a:off x="4281544" y="2382009"/>
            <a:ext cx="6652955" cy="1431591"/>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Cloud 7">
            <a:extLst>
              <a:ext uri="{FF2B5EF4-FFF2-40B4-BE49-F238E27FC236}">
                <a16:creationId xmlns:a16="http://schemas.microsoft.com/office/drawing/2014/main" id="{70F3DBA2-3665-E980-A772-F2FEE91E8314}"/>
              </a:ext>
            </a:extLst>
          </p:cNvPr>
          <p:cNvSpPr/>
          <p:nvPr/>
        </p:nvSpPr>
        <p:spPr>
          <a:xfrm>
            <a:off x="6637468" y="2861533"/>
            <a:ext cx="3136350" cy="1921943"/>
          </a:xfrm>
          <a:prstGeom prst="cloud">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7F0BD04-B48D-B9B5-489F-E709F5ED907F}"/>
              </a:ext>
            </a:extLst>
          </p:cNvPr>
          <p:cNvCxnSpPr>
            <a:cxnSpLocks/>
          </p:cNvCxnSpPr>
          <p:nvPr/>
        </p:nvCxnSpPr>
        <p:spPr>
          <a:xfrm flipV="1">
            <a:off x="5824742" y="4281544"/>
            <a:ext cx="920303" cy="306817"/>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pic>
        <p:nvPicPr>
          <p:cNvPr id="21" name="Picture 20">
            <a:extLst>
              <a:ext uri="{FF2B5EF4-FFF2-40B4-BE49-F238E27FC236}">
                <a16:creationId xmlns:a16="http://schemas.microsoft.com/office/drawing/2014/main" id="{F514BFB3-DE22-AA92-5BDA-3A1276F01B61}"/>
              </a:ext>
            </a:extLst>
          </p:cNvPr>
          <p:cNvPicPr>
            <a:picLocks noChangeAspect="1"/>
          </p:cNvPicPr>
          <p:nvPr/>
        </p:nvPicPr>
        <p:blipFill>
          <a:blip r:embed="rId3"/>
          <a:stretch>
            <a:fillRect/>
          </a:stretch>
        </p:blipFill>
        <p:spPr>
          <a:xfrm>
            <a:off x="6637468" y="5477650"/>
            <a:ext cx="946672" cy="606841"/>
          </a:xfrm>
          <a:prstGeom prst="rect">
            <a:avLst/>
          </a:prstGeom>
        </p:spPr>
      </p:pic>
    </p:spTree>
    <p:extLst>
      <p:ext uri="{BB962C8B-B14F-4D97-AF65-F5344CB8AC3E}">
        <p14:creationId xmlns:p14="http://schemas.microsoft.com/office/powerpoint/2010/main" val="2830642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2484-7F0F-0E39-444B-09C64851E323}"/>
              </a:ext>
            </a:extLst>
          </p:cNvPr>
          <p:cNvSpPr>
            <a:spLocks noGrp="1"/>
          </p:cNvSpPr>
          <p:nvPr>
            <p:ph type="title"/>
          </p:nvPr>
        </p:nvSpPr>
        <p:spPr/>
        <p:txBody>
          <a:bodyPr/>
          <a:lstStyle/>
          <a:p>
            <a:r>
              <a:rPr lang="en-US" dirty="0"/>
              <a:t>Some Additional Thoughts</a:t>
            </a:r>
          </a:p>
        </p:txBody>
      </p:sp>
      <p:sp>
        <p:nvSpPr>
          <p:cNvPr id="3" name="Content Placeholder 2">
            <a:extLst>
              <a:ext uri="{FF2B5EF4-FFF2-40B4-BE49-F238E27FC236}">
                <a16:creationId xmlns:a16="http://schemas.microsoft.com/office/drawing/2014/main" id="{85246837-F234-C81B-A4CC-8EFBD9821DC1}"/>
              </a:ext>
            </a:extLst>
          </p:cNvPr>
          <p:cNvSpPr>
            <a:spLocks noGrp="1"/>
          </p:cNvSpPr>
          <p:nvPr>
            <p:ph idx="1"/>
          </p:nvPr>
        </p:nvSpPr>
        <p:spPr/>
        <p:txBody>
          <a:bodyPr>
            <a:normAutofit fontScale="77500" lnSpcReduction="20000"/>
          </a:bodyPr>
          <a:lstStyle/>
          <a:p>
            <a:r>
              <a:rPr lang="en-US" sz="2800" dirty="0"/>
              <a:t>Though it is beyond scope to analyze </a:t>
            </a:r>
            <a:r>
              <a:rPr lang="en-US" sz="2800" dirty="0">
                <a:highlight>
                  <a:srgbClr val="FFFF00"/>
                </a:highlight>
              </a:rPr>
              <a:t>locational demographics and ride profiles of users</a:t>
            </a:r>
            <a:r>
              <a:rPr lang="en-US" sz="2800" dirty="0"/>
              <a:t>. It can be a significant factor in deciding which user group to covert to membership.</a:t>
            </a:r>
          </a:p>
          <a:p>
            <a:r>
              <a:rPr lang="en-US" sz="2800" dirty="0"/>
              <a:t>We also want to rationalize whether we want to convert riders from locations/demographics with highest casual/member ratio (more rider candidates to promote membership), or locations with lowest casual/member ratio (this could mean, the demographics are most benefited by ride share membership). There should be difference strategies to approach the two groups for member conversion.</a:t>
            </a:r>
          </a:p>
          <a:p>
            <a:r>
              <a:rPr lang="en-US" dirty="0"/>
              <a:t>Since our focus is on converting casual to member riders, we need to examine further if some casual riders can benefit from membership from the aspect of saving money or conveniences.</a:t>
            </a:r>
          </a:p>
          <a:p>
            <a:r>
              <a:rPr lang="en-US" dirty="0"/>
              <a:t>From the popularity of ridership for casual riders during the peak hours of the days, we conclude that using bike as transportation is </a:t>
            </a:r>
            <a:r>
              <a:rPr lang="en-US" dirty="0">
                <a:highlight>
                  <a:srgbClr val="FFFF00"/>
                </a:highlight>
              </a:rPr>
              <a:t>very relevant to the riders' needs</a:t>
            </a:r>
            <a:r>
              <a:rPr lang="en-US" dirty="0"/>
              <a:t>. However, I think the best is to collect some surveys from casual users who use the bikes frequently to </a:t>
            </a:r>
            <a:r>
              <a:rPr lang="en-US" dirty="0">
                <a:highlight>
                  <a:srgbClr val="FFFF00"/>
                </a:highlight>
              </a:rPr>
              <a:t>find out their pain point</a:t>
            </a:r>
            <a:r>
              <a:rPr lang="en-US" dirty="0"/>
              <a:t>s.</a:t>
            </a:r>
          </a:p>
        </p:txBody>
      </p:sp>
    </p:spTree>
    <p:extLst>
      <p:ext uri="{BB962C8B-B14F-4D97-AF65-F5344CB8AC3E}">
        <p14:creationId xmlns:p14="http://schemas.microsoft.com/office/powerpoint/2010/main" val="205722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Summary</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50DDEB7B-7B4E-10C4-2C34-644D4293BDB6}"/>
              </a:ext>
            </a:extLst>
          </p:cNvPr>
          <p:cNvSpPr>
            <a:spLocks noGrp="1"/>
          </p:cNvSpPr>
          <p:nvPr>
            <p:ph idx="1"/>
          </p:nvPr>
        </p:nvSpPr>
        <p:spPr>
          <a:xfrm>
            <a:off x="4167272" y="319088"/>
            <a:ext cx="7186528" cy="5857875"/>
          </a:xfrm>
        </p:spPr>
        <p:txBody>
          <a:bodyPr>
            <a:normAutofit fontScale="62500" lnSpcReduction="20000"/>
          </a:bodyPr>
          <a:lstStyle/>
          <a:p>
            <a:r>
              <a:rPr lang="en-US" dirty="0"/>
              <a:t>Ride counts from both casual and member riders are similar. This means it is good idea to try to gain membership through conversion.</a:t>
            </a:r>
          </a:p>
          <a:p>
            <a:pPr>
              <a:lnSpc>
                <a:spcPct val="120000"/>
              </a:lnSpc>
            </a:pPr>
            <a:r>
              <a:rPr lang="en-US" sz="2800" dirty="0"/>
              <a:t>The ride counts have not increased through the 2+ years and casual rider’s count has reduced this year. If possible, further analysis is needed to find out competing factors.</a:t>
            </a:r>
          </a:p>
          <a:p>
            <a:pPr>
              <a:lnSpc>
                <a:spcPct val="120000"/>
              </a:lnSpc>
            </a:pPr>
            <a:r>
              <a:rPr lang="en-US" sz="2800" dirty="0"/>
              <a:t>Casual riders take most rides during weekend. Members take less rides during weekend. Some incentives for weekend travel for member may help with conversion.</a:t>
            </a:r>
          </a:p>
          <a:p>
            <a:pPr>
              <a:lnSpc>
                <a:spcPct val="120000"/>
              </a:lnSpc>
            </a:pPr>
            <a:r>
              <a:rPr lang="en-US" sz="2800" dirty="0"/>
              <a:t>Casual rides also peak 4-7pm. This should be a key behavior to further investigate. It is likely they will need to compete the use of the bikes with the commuters. If membership offers some special benefit during these peak time, it may help with conversion.</a:t>
            </a:r>
          </a:p>
          <a:p>
            <a:pPr>
              <a:lnSpc>
                <a:spcPct val="120000"/>
              </a:lnSpc>
            </a:pPr>
            <a:r>
              <a:rPr lang="en-US" sz="2800" dirty="0"/>
              <a:t>We see casual rides cover throughout the day at similar scale except morning commute time. Maybe casual rider don’t like to fight morning commuters.</a:t>
            </a:r>
          </a:p>
          <a:p>
            <a:pPr>
              <a:lnSpc>
                <a:spcPct val="120000"/>
              </a:lnSpc>
            </a:pPr>
            <a:r>
              <a:rPr lang="en-US" sz="2800" dirty="0"/>
              <a:t>In general, casual riders take longer trips than members. Since it is a lifestyle thing for casual riders to run long trips frequently during weekend, consider giving discounted day pass for members</a:t>
            </a:r>
          </a:p>
        </p:txBody>
      </p:sp>
    </p:spTree>
    <p:extLst>
      <p:ext uri="{BB962C8B-B14F-4D97-AF65-F5344CB8AC3E}">
        <p14:creationId xmlns:p14="http://schemas.microsoft.com/office/powerpoint/2010/main" val="3503417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Guiding Questions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type="body" idx="1"/>
          </p:nvPr>
        </p:nvSpPr>
        <p:spPr>
          <a:xfrm>
            <a:off x="4447308" y="591344"/>
            <a:ext cx="6906491" cy="5585619"/>
          </a:xfrm>
        </p:spPr>
        <p:txBody>
          <a:bodyPr anchor="ctr">
            <a:normAutofit/>
          </a:bodyPr>
          <a:lstStyle/>
          <a:p>
            <a:r>
              <a:rPr lang="en-US" dirty="0">
                <a:highlight>
                  <a:srgbClr val="FFFF00"/>
                </a:highlight>
              </a:rPr>
              <a:t>How do annual members and casual riders use </a:t>
            </a:r>
            <a:r>
              <a:rPr lang="en-US" dirty="0" err="1">
                <a:highlight>
                  <a:srgbClr val="FFFF00"/>
                </a:highlight>
              </a:rPr>
              <a:t>Cyclistic</a:t>
            </a:r>
            <a:r>
              <a:rPr lang="en-US" dirty="0">
                <a:highlight>
                  <a:srgbClr val="FFFF00"/>
                </a:highlight>
              </a:rPr>
              <a:t> bikes differently?</a:t>
            </a:r>
          </a:p>
          <a:p>
            <a:r>
              <a:rPr lang="en-US" dirty="0"/>
              <a:t>Why would casual riders buy </a:t>
            </a:r>
            <a:r>
              <a:rPr lang="en-US" dirty="0" err="1"/>
              <a:t>Cyclistic</a:t>
            </a:r>
            <a:r>
              <a:rPr lang="en-US" dirty="0"/>
              <a:t> annual memberships? </a:t>
            </a:r>
          </a:p>
          <a:p>
            <a:r>
              <a:rPr lang="en-US" dirty="0"/>
              <a:t>How can </a:t>
            </a:r>
            <a:r>
              <a:rPr lang="en-US" dirty="0" err="1"/>
              <a:t>Cyclistic</a:t>
            </a:r>
            <a:r>
              <a:rPr lang="en-US" dirty="0"/>
              <a:t> use digital media to influence casual riders to become members?</a:t>
            </a:r>
          </a:p>
        </p:txBody>
      </p:sp>
      <p:sp>
        <p:nvSpPr>
          <p:cNvPr id="4" name="TextBox 3">
            <a:extLst>
              <a:ext uri="{FF2B5EF4-FFF2-40B4-BE49-F238E27FC236}">
                <a16:creationId xmlns:a16="http://schemas.microsoft.com/office/drawing/2014/main" id="{BE87497A-08A2-2EEE-69C1-428B08A85486}"/>
              </a:ext>
            </a:extLst>
          </p:cNvPr>
          <p:cNvSpPr txBox="1"/>
          <p:nvPr/>
        </p:nvSpPr>
        <p:spPr>
          <a:xfrm>
            <a:off x="4361246" y="820335"/>
            <a:ext cx="6906491" cy="954107"/>
          </a:xfrm>
          <a:prstGeom prst="rect">
            <a:avLst/>
          </a:prstGeom>
          <a:noFill/>
        </p:spPr>
        <p:txBody>
          <a:bodyPr wrap="square" rtlCol="0">
            <a:spAutoFit/>
          </a:bodyPr>
          <a:lstStyle/>
          <a:p>
            <a:r>
              <a:rPr lang="en-US" sz="2800" dirty="0"/>
              <a:t>We will answer the first of the three questions:</a:t>
            </a:r>
          </a:p>
        </p:txBody>
      </p:sp>
    </p:spTree>
    <p:extLst>
      <p:ext uri="{BB962C8B-B14F-4D97-AF65-F5344CB8AC3E}">
        <p14:creationId xmlns:p14="http://schemas.microsoft.com/office/powerpoint/2010/main" val="1592424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Business Tasks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dirty="0"/>
              <a:t>Compare between Casual and annual members:</a:t>
            </a:r>
          </a:p>
          <a:p>
            <a:pPr marL="514350" indent="-514350">
              <a:buAutoNum type="arabicPeriod"/>
            </a:pPr>
            <a:r>
              <a:rPr lang="en-US" dirty="0"/>
              <a:t>How many rides per month? How are they trending in time? By season, by hour of day and by day of week</a:t>
            </a:r>
          </a:p>
          <a:p>
            <a:pPr marL="514350" indent="-514350">
              <a:buFont typeface="+mj-lt"/>
              <a:buAutoNum type="arabicPeriod"/>
            </a:pPr>
            <a:r>
              <a:rPr lang="en-US" dirty="0"/>
              <a:t>How different are the ride durations? </a:t>
            </a:r>
          </a:p>
          <a:p>
            <a:pPr marL="514350" indent="-514350">
              <a:buFont typeface="+mj-lt"/>
              <a:buAutoNum type="arabicPeriod"/>
            </a:pPr>
            <a:r>
              <a:rPr lang="en-US" dirty="0"/>
              <a:t>How different are usages by locations? </a:t>
            </a:r>
            <a:endParaRPr dirty="0"/>
          </a:p>
        </p:txBody>
      </p:sp>
    </p:spTree>
    <p:extLst>
      <p:ext uri="{BB962C8B-B14F-4D97-AF65-F5344CB8AC3E}">
        <p14:creationId xmlns:p14="http://schemas.microsoft.com/office/powerpoint/2010/main" val="81744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Data Source</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algn="l">
              <a:buFont typeface="Arial" panose="020B0604020202020204" pitchFamily="34" charset="0"/>
              <a:buChar char="•"/>
            </a:pPr>
            <a:r>
              <a:rPr lang="en-US" b="0" i="0" dirty="0">
                <a:effectLst/>
                <a:latin typeface="-apple-system"/>
              </a:rPr>
              <a:t>The data comes from divvy's website</a:t>
            </a:r>
            <a:r>
              <a:rPr lang="en-US" dirty="0">
                <a:latin typeface="-apple-system"/>
              </a:rPr>
              <a:t> (though </a:t>
            </a:r>
            <a:r>
              <a:rPr lang="en-US" dirty="0" err="1">
                <a:latin typeface="-apple-system"/>
              </a:rPr>
              <a:t>Cyclistic</a:t>
            </a:r>
            <a:r>
              <a:rPr lang="en-US" dirty="0">
                <a:latin typeface="-apple-system"/>
              </a:rPr>
              <a:t> is a fictional company).</a:t>
            </a:r>
            <a:r>
              <a:rPr lang="en-US" b="0" i="0" dirty="0">
                <a:effectLst/>
                <a:latin typeface="-apple-system"/>
              </a:rPr>
              <a:t> This website link provides information and licensing of the data. The data is open sourced and for public use. </a:t>
            </a:r>
            <a:r>
              <a:rPr lang="en-US" b="0" i="0" u="none" strike="noStrike" dirty="0">
                <a:effectLst/>
                <a:latin typeface="-apple-system"/>
                <a:hlinkClick r:id="rId3">
                  <a:extLst>
                    <a:ext uri="{A12FA001-AC4F-418D-AE19-62706E023703}">
                      <ahyp:hlinkClr xmlns:ahyp="http://schemas.microsoft.com/office/drawing/2018/hyperlinkcolor" val="tx"/>
                    </a:ext>
                  </a:extLst>
                </a:hlinkClick>
              </a:rPr>
              <a:t>https://ride.divvybikes.com/system-data</a:t>
            </a:r>
            <a:endParaRPr lang="en-US" b="0" i="0" dirty="0">
              <a:effectLst/>
              <a:latin typeface="-apple-system"/>
            </a:endParaRPr>
          </a:p>
        </p:txBody>
      </p:sp>
    </p:spTree>
    <p:extLst>
      <p:ext uri="{BB962C8B-B14F-4D97-AF65-F5344CB8AC3E}">
        <p14:creationId xmlns:p14="http://schemas.microsoft.com/office/powerpoint/2010/main" val="829673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Data Schema</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fontScale="85000" lnSpcReduction="20000"/>
          </a:bodyPr>
          <a:lstStyle/>
          <a:p>
            <a:endParaRPr lang="en-US" dirty="0"/>
          </a:p>
          <a:p>
            <a:r>
              <a:rPr lang="en-US" dirty="0"/>
              <a:t>    </a:t>
            </a:r>
            <a:r>
              <a:rPr lang="en-US" dirty="0" err="1"/>
              <a:t>ride_id</a:t>
            </a:r>
            <a:r>
              <a:rPr lang="en-US" dirty="0"/>
              <a:t>                       object</a:t>
            </a:r>
          </a:p>
          <a:p>
            <a:r>
              <a:rPr lang="en-US" dirty="0"/>
              <a:t>    </a:t>
            </a:r>
            <a:r>
              <a:rPr lang="en-US" dirty="0" err="1"/>
              <a:t>rideable_type</a:t>
            </a:r>
            <a:r>
              <a:rPr lang="en-US" dirty="0"/>
              <a:t>               category</a:t>
            </a:r>
          </a:p>
          <a:p>
            <a:r>
              <a:rPr lang="en-US" dirty="0"/>
              <a:t>    </a:t>
            </a:r>
            <a:r>
              <a:rPr lang="en-US" dirty="0" err="1"/>
              <a:t>started_at</a:t>
            </a:r>
            <a:r>
              <a:rPr lang="en-US" dirty="0"/>
              <a:t>            datetime64[ns]</a:t>
            </a:r>
          </a:p>
          <a:p>
            <a:r>
              <a:rPr lang="en-US" dirty="0"/>
              <a:t>    </a:t>
            </a:r>
            <a:r>
              <a:rPr lang="en-US" dirty="0" err="1"/>
              <a:t>ended_at</a:t>
            </a:r>
            <a:r>
              <a:rPr lang="en-US" dirty="0"/>
              <a:t>              datetime64[ns]</a:t>
            </a:r>
          </a:p>
          <a:p>
            <a:r>
              <a:rPr lang="en-US" dirty="0"/>
              <a:t>    </a:t>
            </a:r>
            <a:r>
              <a:rPr lang="en-US" dirty="0" err="1"/>
              <a:t>start_station_name</a:t>
            </a:r>
            <a:r>
              <a:rPr lang="en-US" dirty="0"/>
              <a:t>          category</a:t>
            </a:r>
          </a:p>
          <a:p>
            <a:r>
              <a:rPr lang="en-US" dirty="0"/>
              <a:t>    </a:t>
            </a:r>
            <a:r>
              <a:rPr lang="en-US" dirty="0" err="1"/>
              <a:t>start_station_id</a:t>
            </a:r>
            <a:r>
              <a:rPr lang="en-US" dirty="0"/>
              <a:t>            category</a:t>
            </a:r>
          </a:p>
          <a:p>
            <a:r>
              <a:rPr lang="en-US" dirty="0"/>
              <a:t>    </a:t>
            </a:r>
            <a:r>
              <a:rPr lang="en-US" dirty="0" err="1"/>
              <a:t>end_station_name</a:t>
            </a:r>
            <a:r>
              <a:rPr lang="en-US" dirty="0"/>
              <a:t>            category</a:t>
            </a:r>
          </a:p>
          <a:p>
            <a:r>
              <a:rPr lang="en-US" dirty="0"/>
              <a:t>    </a:t>
            </a:r>
            <a:r>
              <a:rPr lang="en-US" dirty="0" err="1"/>
              <a:t>end_station_id</a:t>
            </a:r>
            <a:r>
              <a:rPr lang="en-US" dirty="0"/>
              <a:t>              category</a:t>
            </a:r>
          </a:p>
          <a:p>
            <a:r>
              <a:rPr lang="en-US" dirty="0"/>
              <a:t>    </a:t>
            </a:r>
            <a:r>
              <a:rPr lang="en-US" dirty="0" err="1"/>
              <a:t>start_lat</a:t>
            </a:r>
            <a:r>
              <a:rPr lang="en-US" dirty="0"/>
              <a:t>                    float64</a:t>
            </a:r>
          </a:p>
          <a:p>
            <a:r>
              <a:rPr lang="en-US" dirty="0"/>
              <a:t>    </a:t>
            </a:r>
            <a:r>
              <a:rPr lang="en-US" dirty="0" err="1"/>
              <a:t>start_lng</a:t>
            </a:r>
            <a:r>
              <a:rPr lang="en-US" dirty="0"/>
              <a:t>                    float64</a:t>
            </a:r>
          </a:p>
          <a:p>
            <a:r>
              <a:rPr lang="en-US" dirty="0"/>
              <a:t>    </a:t>
            </a:r>
            <a:r>
              <a:rPr lang="en-US" dirty="0" err="1"/>
              <a:t>end_lat</a:t>
            </a:r>
            <a:r>
              <a:rPr lang="en-US" dirty="0"/>
              <a:t>                      float64</a:t>
            </a:r>
          </a:p>
          <a:p>
            <a:r>
              <a:rPr lang="en-US" dirty="0"/>
              <a:t>    </a:t>
            </a:r>
            <a:r>
              <a:rPr lang="en-US" dirty="0" err="1"/>
              <a:t>end_lng</a:t>
            </a:r>
            <a:r>
              <a:rPr lang="en-US" dirty="0"/>
              <a:t>                      float64</a:t>
            </a:r>
          </a:p>
          <a:p>
            <a:r>
              <a:rPr lang="en-US" dirty="0"/>
              <a:t>    </a:t>
            </a:r>
            <a:r>
              <a:rPr lang="en-US" dirty="0" err="1"/>
              <a:t>member_casual</a:t>
            </a:r>
            <a:r>
              <a:rPr lang="en-US" dirty="0"/>
              <a:t>               category</a:t>
            </a:r>
          </a:p>
        </p:txBody>
      </p:sp>
    </p:spTree>
    <p:extLst>
      <p:ext uri="{BB962C8B-B14F-4D97-AF65-F5344CB8AC3E}">
        <p14:creationId xmlns:p14="http://schemas.microsoft.com/office/powerpoint/2010/main" val="252453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Data Cleaning</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dirty="0"/>
              <a:t>These data rows are excluded from analysis:</a:t>
            </a:r>
          </a:p>
          <a:p>
            <a:r>
              <a:rPr lang="en-US" dirty="0"/>
              <a:t>rows with null data </a:t>
            </a:r>
          </a:p>
          <a:p>
            <a:r>
              <a:rPr lang="en-US" dirty="0"/>
              <a:t>rows with trip start time greater than trip stop time</a:t>
            </a:r>
          </a:p>
          <a:p>
            <a:r>
              <a:rPr lang="en-US" dirty="0"/>
              <a:t>rows where station ids with </a:t>
            </a:r>
            <a:r>
              <a:rPr lang="en-US" dirty="0" err="1"/>
              <a:t>lat</a:t>
            </a:r>
            <a:r>
              <a:rPr lang="en-US" dirty="0"/>
              <a:t>/</a:t>
            </a:r>
            <a:r>
              <a:rPr lang="en-US" dirty="0" err="1"/>
              <a:t>lng</a:t>
            </a:r>
            <a:r>
              <a:rPr lang="en-US" dirty="0"/>
              <a:t> anomaly</a:t>
            </a:r>
          </a:p>
          <a:p>
            <a:r>
              <a:rPr lang="en-US" dirty="0"/>
              <a:t>rows with "Temp"  in station names  indicating test trips</a:t>
            </a:r>
          </a:p>
          <a:p>
            <a:r>
              <a:rPr lang="en-US" dirty="0"/>
              <a:t>rows with durations anomaly (one trip was almost one month)</a:t>
            </a:r>
          </a:p>
        </p:txBody>
      </p:sp>
    </p:spTree>
    <p:extLst>
      <p:ext uri="{BB962C8B-B14F-4D97-AF65-F5344CB8AC3E}">
        <p14:creationId xmlns:p14="http://schemas.microsoft.com/office/powerpoint/2010/main" val="4195492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r>
              <a:rPr lang="en-US" dirty="0">
                <a:solidFill>
                  <a:srgbClr val="FFFFFF"/>
                </a:solidFill>
              </a:rPr>
              <a:t>Ride Count</a:t>
            </a:r>
            <a:br>
              <a:rPr lang="en-US" dirty="0">
                <a:solidFill>
                  <a:srgbClr val="FFFFFF"/>
                </a:solidFill>
              </a:rPr>
            </a:br>
            <a:r>
              <a:rPr lang="en-US" dirty="0">
                <a:solidFill>
                  <a:srgbClr val="FFFFFF"/>
                </a:solidFill>
              </a:rPr>
              <a:t>Analysis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endParaRPr lang="en-US" dirty="0"/>
          </a:p>
        </p:txBody>
      </p:sp>
    </p:spTree>
    <p:extLst>
      <p:ext uri="{BB962C8B-B14F-4D97-AF65-F5344CB8AC3E}">
        <p14:creationId xmlns:p14="http://schemas.microsoft.com/office/powerpoint/2010/main" val="41599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6B860-5F5C-AE62-6275-0C46972DD007}"/>
              </a:ext>
            </a:extLst>
          </p:cNvPr>
          <p:cNvSpPr>
            <a:spLocks noGrp="1"/>
          </p:cNvSpPr>
          <p:nvPr>
            <p:ph type="title"/>
          </p:nvPr>
        </p:nvSpPr>
        <p:spPr>
          <a:xfrm>
            <a:off x="246488" y="437958"/>
            <a:ext cx="5475240" cy="659952"/>
          </a:xfrm>
        </p:spPr>
        <p:txBody>
          <a:bodyPr anchor="b">
            <a:normAutofit fontScale="90000"/>
          </a:bodyPr>
          <a:lstStyle/>
          <a:p>
            <a:r>
              <a:rPr lang="en-US" sz="3600" dirty="0"/>
              <a:t>Ride Counts Trend by Bike Type</a:t>
            </a:r>
          </a:p>
        </p:txBody>
      </p:sp>
      <p:sp>
        <p:nvSpPr>
          <p:cNvPr id="28" name="Rectangle 2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D4B25F09-FAFF-3FA7-ED96-7CCDD2E2FA3A}"/>
              </a:ext>
            </a:extLst>
          </p:cNvPr>
          <p:cNvSpPr>
            <a:spLocks noGrp="1"/>
          </p:cNvSpPr>
          <p:nvPr>
            <p:ph idx="1"/>
          </p:nvPr>
        </p:nvSpPr>
        <p:spPr>
          <a:xfrm>
            <a:off x="537621" y="1367164"/>
            <a:ext cx="4979775" cy="4123035"/>
          </a:xfrm>
        </p:spPr>
        <p:txBody>
          <a:bodyPr anchor="ctr">
            <a:normAutofit fontScale="40000" lnSpcReduction="20000"/>
          </a:bodyPr>
          <a:lstStyle/>
          <a:p>
            <a:pPr marL="0" indent="0">
              <a:buNone/>
            </a:pPr>
            <a:r>
              <a:rPr lang="en-US" sz="4900" dirty="0"/>
              <a:t> Observations</a:t>
            </a:r>
            <a:r>
              <a:rPr lang="en-US" sz="1800" dirty="0"/>
              <a:t>:</a:t>
            </a:r>
          </a:p>
          <a:p>
            <a:pPr>
              <a:lnSpc>
                <a:spcPct val="120000"/>
              </a:lnSpc>
            </a:pPr>
            <a:r>
              <a:rPr lang="en-US" sz="3600" dirty="0" err="1"/>
              <a:t>Docked_bike</a:t>
            </a:r>
            <a:r>
              <a:rPr lang="en-US" sz="3600" dirty="0"/>
              <a:t> was initially the only bike type but is getting phased out. </a:t>
            </a:r>
            <a:r>
              <a:rPr lang="en-US" sz="3600" dirty="0" err="1"/>
              <a:t>Classic_bike</a:t>
            </a:r>
            <a:r>
              <a:rPr lang="en-US" sz="3600" dirty="0"/>
              <a:t> becomes most popular but </a:t>
            </a:r>
            <a:r>
              <a:rPr lang="en-US" sz="3600" dirty="0" err="1"/>
              <a:t>electric_bike</a:t>
            </a:r>
            <a:r>
              <a:rPr lang="en-US" sz="3600" dirty="0"/>
              <a:t> is gaining popularity. </a:t>
            </a:r>
          </a:p>
          <a:p>
            <a:pPr>
              <a:lnSpc>
                <a:spcPct val="120000"/>
              </a:lnSpc>
            </a:pPr>
            <a:r>
              <a:rPr lang="en-US" sz="3600" dirty="0"/>
              <a:t> It is surprising that annual member which I perceive as commuters choose to use classic bike over electric. Need to explore further on the motivation of choosing bike types such as bike for health/ leisure, or cost/ availability factors. </a:t>
            </a:r>
          </a:p>
          <a:p>
            <a:pPr>
              <a:lnSpc>
                <a:spcPct val="120000"/>
              </a:lnSpc>
            </a:pPr>
            <a:r>
              <a:rPr lang="en-US" sz="3600" dirty="0"/>
              <a:t>The number of rides corresponds to seasons. The rides peaked in July and August months and are lowest during December through February. </a:t>
            </a:r>
            <a:r>
              <a:rPr lang="en-US" sz="3600" dirty="0">
                <a:highlight>
                  <a:srgbClr val="FFFF00"/>
                </a:highlight>
              </a:rPr>
              <a:t>The casual and member rides counts are similar at peak time but they differ more during low months.</a:t>
            </a:r>
          </a:p>
          <a:p>
            <a:pPr>
              <a:lnSpc>
                <a:spcPct val="120000"/>
              </a:lnSpc>
            </a:pPr>
            <a:r>
              <a:rPr lang="en-US" sz="3600" dirty="0">
                <a:highlight>
                  <a:srgbClr val="FFFF00"/>
                </a:highlight>
              </a:rPr>
              <a:t>The ride counts have not increased through the years and casual riders are reduced this year.</a:t>
            </a:r>
          </a:p>
        </p:txBody>
      </p:sp>
      <p:sp>
        <p:nvSpPr>
          <p:cNvPr id="30" name="Rectangle 2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10;&#10;Description automatically generated">
            <a:extLst>
              <a:ext uri="{FF2B5EF4-FFF2-40B4-BE49-F238E27FC236}">
                <a16:creationId xmlns:a16="http://schemas.microsoft.com/office/drawing/2014/main" id="{4C89F17E-7C91-7F7D-F004-F92CE2753DCA}"/>
              </a:ext>
            </a:extLst>
          </p:cNvPr>
          <p:cNvPicPr>
            <a:picLocks noChangeAspect="1"/>
          </p:cNvPicPr>
          <p:nvPr/>
        </p:nvPicPr>
        <p:blipFill rotWithShape="1">
          <a:blip r:embed="rId2">
            <a:extLst>
              <a:ext uri="{28A0092B-C50C-407E-A947-70E740481C1C}">
                <a14:useLocalDpi xmlns:a14="http://schemas.microsoft.com/office/drawing/2010/main" val="0"/>
              </a:ext>
            </a:extLst>
          </a:blip>
          <a:srcRect t="3062" r="4" b="4"/>
          <a:stretch/>
        </p:blipFill>
        <p:spPr>
          <a:xfrm>
            <a:off x="6055586" y="650494"/>
            <a:ext cx="5492322" cy="5324142"/>
          </a:xfrm>
          <a:prstGeom prst="rect">
            <a:avLst/>
          </a:prstGeom>
        </p:spPr>
      </p:pic>
    </p:spTree>
    <p:extLst>
      <p:ext uri="{BB962C8B-B14F-4D97-AF65-F5344CB8AC3E}">
        <p14:creationId xmlns:p14="http://schemas.microsoft.com/office/powerpoint/2010/main" val="4041472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3655</TotalTime>
  <Words>1490</Words>
  <Application>Microsoft Macintosh PowerPoint</Application>
  <PresentationFormat>Widescreen</PresentationFormat>
  <Paragraphs>147</Paragraphs>
  <Slides>25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-apple-system</vt:lpstr>
      <vt:lpstr>Arial</vt:lpstr>
      <vt:lpstr>Calibri</vt:lpstr>
      <vt:lpstr>Calibri Light</vt:lpstr>
      <vt:lpstr>Office Theme</vt:lpstr>
      <vt:lpstr>Cyclistic Riders comparison</vt:lpstr>
      <vt:lpstr>Background</vt:lpstr>
      <vt:lpstr>Guiding Questions</vt:lpstr>
      <vt:lpstr>Business Tasks</vt:lpstr>
      <vt:lpstr>Data Source</vt:lpstr>
      <vt:lpstr>Data Schema</vt:lpstr>
      <vt:lpstr>Data Cleaning</vt:lpstr>
      <vt:lpstr>Ride Count Analysis</vt:lpstr>
      <vt:lpstr>Ride Counts Trend by Bike Type</vt:lpstr>
      <vt:lpstr>Ride Counts by Day of Week</vt:lpstr>
      <vt:lpstr>Ride Counts by Day of Week (same scale) </vt:lpstr>
      <vt:lpstr>Ride Counts by Hour of Day</vt:lpstr>
      <vt:lpstr>Ride Counts by Hour of Day</vt:lpstr>
      <vt:lpstr>Ride Counts by Hour of Day comparing weekday and weekend</vt:lpstr>
      <vt:lpstr>Ride Duration Analysis</vt:lpstr>
      <vt:lpstr>Ride Duration by Day of Week</vt:lpstr>
      <vt:lpstr>Ride Duration by Day of Week</vt:lpstr>
      <vt:lpstr>Ride Duration by Hour of Day</vt:lpstr>
      <vt:lpstr>Ride Duration by Hour of Day</vt:lpstr>
      <vt:lpstr>Ride Duration by Hour of Day comparing weekday and weekend</vt:lpstr>
      <vt:lpstr>Map Views</vt:lpstr>
      <vt:lpstr>Tableau Interactive Map</vt:lpstr>
      <vt:lpstr>Busy Stations</vt:lpstr>
      <vt:lpstr>Some Additional Thoughts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Here's your outline to get started</dc:title>
  <dc:creator>Ping Pribadi</dc:creator>
  <cp:lastModifiedBy>Ping Pribadi</cp:lastModifiedBy>
  <cp:revision>14</cp:revision>
  <dcterms:created xsi:type="dcterms:W3CDTF">2022-10-20T23:37:26Z</dcterms:created>
  <dcterms:modified xsi:type="dcterms:W3CDTF">2022-10-25T17:35:47Z</dcterms:modified>
</cp:coreProperties>
</file>